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67" r:id="rId3"/>
    <p:sldId id="368" r:id="rId5"/>
    <p:sldId id="719" r:id="rId6"/>
    <p:sldId id="725" r:id="rId7"/>
    <p:sldId id="762" r:id="rId8"/>
    <p:sldId id="764" r:id="rId9"/>
    <p:sldId id="765" r:id="rId10"/>
    <p:sldId id="767" r:id="rId11"/>
    <p:sldId id="768" r:id="rId12"/>
    <p:sldId id="766" r:id="rId13"/>
    <p:sldId id="769" r:id="rId14"/>
    <p:sldId id="771" r:id="rId15"/>
    <p:sldId id="770" r:id="rId16"/>
    <p:sldId id="773" r:id="rId17"/>
    <p:sldId id="772" r:id="rId18"/>
    <p:sldId id="775" r:id="rId19"/>
    <p:sldId id="777" r:id="rId20"/>
    <p:sldId id="778" r:id="rId21"/>
    <p:sldId id="779" r:id="rId22"/>
    <p:sldId id="780" r:id="rId23"/>
    <p:sldId id="804" r:id="rId24"/>
    <p:sldId id="805" r:id="rId25"/>
    <p:sldId id="781" r:id="rId26"/>
    <p:sldId id="806" r:id="rId27"/>
    <p:sldId id="807" r:id="rId28"/>
    <p:sldId id="808" r:id="rId29"/>
    <p:sldId id="782" r:id="rId30"/>
    <p:sldId id="809" r:id="rId31"/>
    <p:sldId id="811" r:id="rId32"/>
    <p:sldId id="810" r:id="rId33"/>
    <p:sldId id="783" r:id="rId34"/>
    <p:sldId id="814" r:id="rId35"/>
    <p:sldId id="813" r:id="rId36"/>
    <p:sldId id="816" r:id="rId37"/>
    <p:sldId id="784" r:id="rId38"/>
    <p:sldId id="817" r:id="rId39"/>
    <p:sldId id="840" r:id="rId40"/>
    <p:sldId id="839" r:id="rId41"/>
    <p:sldId id="841" r:id="rId42"/>
    <p:sldId id="842" r:id="rId43"/>
    <p:sldId id="785" r:id="rId44"/>
    <p:sldId id="843" r:id="rId45"/>
    <p:sldId id="787" r:id="rId46"/>
    <p:sldId id="844" r:id="rId47"/>
    <p:sldId id="788" r:id="rId48"/>
    <p:sldId id="846" r:id="rId49"/>
    <p:sldId id="847" r:id="rId50"/>
    <p:sldId id="848" r:id="rId51"/>
    <p:sldId id="845" r:id="rId52"/>
    <p:sldId id="849" r:id="rId53"/>
    <p:sldId id="789" r:id="rId54"/>
    <p:sldId id="850" r:id="rId55"/>
    <p:sldId id="790" r:id="rId56"/>
    <p:sldId id="851" r:id="rId57"/>
    <p:sldId id="792" r:id="rId58"/>
    <p:sldId id="853" r:id="rId59"/>
    <p:sldId id="854" r:id="rId60"/>
    <p:sldId id="856" r:id="rId61"/>
    <p:sldId id="795" r:id="rId62"/>
    <p:sldId id="857" r:id="rId63"/>
    <p:sldId id="858" r:id="rId64"/>
    <p:sldId id="796" r:id="rId65"/>
    <p:sldId id="874" r:id="rId66"/>
    <p:sldId id="797" r:id="rId67"/>
    <p:sldId id="875" r:id="rId68"/>
    <p:sldId id="798" r:id="rId69"/>
    <p:sldId id="884" r:id="rId70"/>
    <p:sldId id="799" r:id="rId71"/>
    <p:sldId id="885" r:id="rId72"/>
    <p:sldId id="800" r:id="rId73"/>
    <p:sldId id="888" r:id="rId74"/>
    <p:sldId id="890" r:id="rId75"/>
    <p:sldId id="891" r:id="rId76"/>
    <p:sldId id="899" r:id="rId77"/>
    <p:sldId id="900" r:id="rId78"/>
    <p:sldId id="901" r:id="rId79"/>
    <p:sldId id="801" r:id="rId80"/>
    <p:sldId id="889" r:id="rId81"/>
    <p:sldId id="902" r:id="rId82"/>
    <p:sldId id="903" r:id="rId83"/>
    <p:sldId id="802" r:id="rId84"/>
    <p:sldId id="887" r:id="rId85"/>
    <p:sldId id="904" r:id="rId86"/>
    <p:sldId id="793" r:id="rId87"/>
    <p:sldId id="886" r:id="rId88"/>
    <p:sldId id="803" r:id="rId89"/>
    <p:sldId id="912" r:id="rId90"/>
  </p:sldIdLst>
  <p:sldSz cx="12192000" cy="6858000"/>
  <p:notesSz cx="6858000" cy="9144000"/>
  <p:custDataLst>
    <p:tags r:id="rId94"/>
  </p:custDataLst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31" userDrawn="1">
          <p15:clr>
            <a:srgbClr val="A4A3A4"/>
          </p15:clr>
        </p15:guide>
        <p15:guide id="2" pos="377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394A"/>
    <a:srgbClr val="C9334A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331"/>
        <p:guide pos="3774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4" Type="http://schemas.openxmlformats.org/officeDocument/2006/relationships/tags" Target="tags/tag60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49D3E0-124D-4DFF-AE99-4EA4CC201DB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"/>
          <p:cNvSpPr>
            <a:spLocks noGrp="1"/>
          </p:cNvSpPr>
          <p:nvPr>
            <p:ph type="sldNum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 w="9525" cap="flat" cmpd="sng">
            <a:noFill/>
            <a:prstDash val="solid"/>
            <a:round/>
          </a:ln>
        </p:spPr>
        <p:txBody>
          <a:bodyPr vert="horz" wrap="square" lIns="91440" tIns="45720" rIns="91440" bIns="45720" anchor="b" anchorCtr="0"/>
          <a:lstStyle/>
          <a:p>
            <a:pPr algn="r"/>
            <a:fld id="{CAD2D6BD-DE1B-4B5F-8B41-2702339687B9}" type="slidenum">
              <a:rPr lang="en-US" altLang="zh-CN" sz="1800" u="none" strike="noStrike" kern="1200" cap="none" spc="0" baseline="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  <a:cs typeface="Calibri" panose="020F0502020204030204" charset="0"/>
              </a:rPr>
            </a:fld>
            <a:endParaRPr lang="zh-CN" altLang="en-US" sz="1200">
              <a:latin typeface="Calibri" panose="020F0502020204030204" charset="0"/>
              <a:ea typeface="宋体" panose="02010600030101010101" pitchFamily="2" charset="-122"/>
              <a:cs typeface="Calibri" panose="020F0502020204030204" charset="0"/>
            </a:endParaRPr>
          </a:p>
        </p:txBody>
      </p:sp>
      <p:sp>
        <p:nvSpPr>
          <p:cNvPr id="95" name="对象"/>
          <p:cNvSpPr>
            <a:spLocks noGrp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</p:sp>
      <p:sp>
        <p:nvSpPr>
          <p:cNvPr id="96" name="文本框"/>
          <p:cNvSpPr>
            <a:spLocks noGrp="1"/>
          </p:cNvSpPr>
          <p:nvPr>
            <p:ph type="body" idx="1"/>
          </p:nvPr>
        </p:nvSpPr>
        <p:spPr>
          <a:xfrm>
            <a:off x="0" y="0"/>
            <a:ext cx="0" cy="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91440" tIns="45720" rIns="91440" bIns="45720" anchor="t" anchorCtr="0"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5" y="1778438"/>
            <a:ext cx="4873575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5" y="2665379"/>
            <a:ext cx="4873575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9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9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1" Type="http://schemas.openxmlformats.org/officeDocument/2006/relationships/tags" Target="../tags/tag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1" Type="http://schemas.openxmlformats.org/officeDocument/2006/relationships/image" Target="../media/image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1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.jpeg"/><Relationship Id="rId1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3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5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0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7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9.jpeg"/><Relationship Id="rId1" Type="http://schemas.openxmlformats.org/officeDocument/2006/relationships/image" Target="../media/image28.jpeg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7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6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623712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本章概述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55861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altLang="en-US" sz="40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学习内容</a:t>
            </a:r>
            <a:endParaRPr lang="zh-CN" altLang="en-US" sz="40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9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9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9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7302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Velaux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概念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>
            <p:custDataLst>
              <p:tags r:id="rId1"/>
            </p:custDataLst>
          </p:nvPr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755015" y="4808220"/>
            <a:ext cx="10252075" cy="149352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sz="2665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2"/>
          <a:stretch>
            <a:fillRect/>
          </a:stretch>
        </p:blipFill>
        <p:spPr>
          <a:xfrm>
            <a:off x="5735320" y="981075"/>
            <a:ext cx="6156960" cy="33483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407035" y="1186815"/>
            <a:ext cx="11706225" cy="5387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项目：项目中可以设定成员、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权限、应用和分配环境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应用：它由组件、运维特征、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工作流、应用策略四部分组成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环境：环境指通常意义的开发、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测试、生产的环境业务描述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/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交付目标：用于描述应用的相关资源实际部署的物理空间，对应 Kubernetes 集群，个环境可关联多个交付目标，代表该环境需要多集群交付。单个交付目标只能对应一个环境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3" grpId="0" animBg="1"/>
      <p:bldP spid="4" grpId="0"/>
      <p:bldP spid="4" grpId="1"/>
      <p:bldP spid="7" grpId="0"/>
      <p:bldP spid="7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115379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注意：</a:t>
            </a: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在卸载 KubeVela 之前，请确保已删除所有应用和禁用所有插件。</a:t>
            </a: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Velaux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卸载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卸载</a:t>
            </a:r>
            <a:r>
              <a:rPr lang="en-US" altLang="zh-CN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CRD</a:t>
            </a:r>
            <a:r>
              <a:rPr lang="zh-CN" alt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kubectl get crd |grep oam | awk '{print $1}' | xargs kubectl delete crd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禁用所有插件：vela addon disable </a:t>
            </a: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velaux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（插件名）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卸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载</a:t>
            </a: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kubevela: vela uninstall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4" grpId="0"/>
      <p:bldP spid="4" grpId="1"/>
      <p:bldP spid="91" grpId="0"/>
      <p:bldP spid="91" grpId="1"/>
      <p:bldP spid="6" grpId="0"/>
      <p:bldP spid="6" grpId="1"/>
      <p:bldP spid="3" grpId="0"/>
      <p:bldP spid="3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115379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KubeVela OAM（开放应用模型）是一种用于构建和管理云原生应用的模型。它将应用程序分解为多个组件，并定义了这些组件之间的关系和属性</a:t>
            </a: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OAM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应用模型介绍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61581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例如，一个服务组件可能具有诸如名称、端口、协议等属性，以及与其他组件（如工作负载）的关系。通过这种方式，OAM 提供了一种清晰的方式来描述应用程序的各个部分及其之间的交互。</a:t>
            </a:r>
            <a:endParaRPr sz="2665" b="1" kern="1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在 KubeVela OAM 中，每个组件都代表应用程序的一个部分，例如服务、工作负载、配置等。这些组件可以通过定义其属性和关系来描述应用程序的架构和行为。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4" grpId="0"/>
      <p:bldP spid="4" grpId="1"/>
      <p:bldP spid="91" grpId="0"/>
      <p:bldP spid="91" grpId="1"/>
      <p:bldP spid="6" grpId="0"/>
      <p:bldP spid="6" grpId="1"/>
      <p:bldP spid="3" grpId="0"/>
      <p:bldP spid="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应用部署计划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16090" y="4084955"/>
            <a:ext cx="5036820" cy="26543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00735" y="1423035"/>
            <a:ext cx="5678805" cy="49625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组件（Component）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组件定义一个应用包含的待交付制品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如</a:t>
            </a: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Docker 镜像</a:t>
            </a:r>
            <a:endParaRPr b="1" kern="1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b="1" kern="1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运维特征（Trait）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负责定义组件可以关联的通用运维行为，比如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副本数、</a:t>
            </a:r>
            <a:r>
              <a:rPr lang="en-US" alt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ingress nginx</a:t>
            </a:r>
            <a:r>
              <a:rPr lang="zh-CN" altLang="en-US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等</a:t>
            </a:r>
            <a:endParaRPr lang="zh-CN" altLang="en-US" b="1" kern="1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b="1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应用的执行策略（Policy）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是指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交付策略，包括同配置多集群部署，差异化多集群部署等</a:t>
            </a:r>
            <a:endParaRPr lang="zh-CN" b="1" kern="10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b="1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部署工作流（Workflow）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：</a:t>
            </a:r>
            <a:r>
              <a:rPr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是指将应用部署到生产环境的具体步骤和流程</a:t>
            </a:r>
            <a:r>
              <a:rPr lang="zh-CN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，包括可以加入人工审核步骤，报警等</a:t>
            </a:r>
            <a:endParaRPr b="1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endParaRPr lang="zh-CN" altLang="en-US"/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6816090" y="1340485"/>
            <a:ext cx="4646930" cy="26396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系统架构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1733550" y="1341120"/>
            <a:ext cx="9173210" cy="43865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如何实现KubeVela接入OpenLDAP？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接入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en-US" alt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OpenLDAP</a:t>
            </a:r>
            <a:endParaRPr lang="en-US" alt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34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OpenLDAP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接入介绍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31315" y="1304290"/>
            <a:ext cx="9197340" cy="15982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# 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插件依赖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Kuvebela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接入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OpenLDAP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需要安装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Dex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插件，安装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Dex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插件之前需要先安装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fluxcd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插件与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velaux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609090" y="3285490"/>
            <a:ext cx="3546475" cy="1250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安装插件两种方式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终端安装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图形界面安装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2" grpId="0"/>
      <p:bldP spid="12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407670" y="1196975"/>
            <a:ext cx="5831840" cy="17354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# 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安装教程</a:t>
            </a: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平台扩展</a:t>
            </a: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</a:t>
            </a: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搜索插件名</a:t>
            </a: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endParaRPr lang="en-US" altLang="zh-CN" sz="2665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点击启用</a:t>
            </a:r>
            <a:endParaRPr lang="zh-CN" altLang="en-US" sz="2665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启动插件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670" y="3114040"/>
            <a:ext cx="5403215" cy="1732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70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2670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禁用教程</a:t>
            </a:r>
            <a:r>
              <a:rPr lang="en-US" altLang="zh-CN" sz="2670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endParaRPr lang="en-US" altLang="zh-CN" sz="2670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平台扩展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插件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搜索插件名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-&gt;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点击禁用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lang="zh-CN" altLang="en-US" sz="267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2490" y="1196975"/>
            <a:ext cx="2929890" cy="229933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4605" y="1196975"/>
            <a:ext cx="2783840" cy="49618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1" grpId="0"/>
      <p:bldP spid="11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ldap: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bindDN: cn=admin,dc=muke,dc=cn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bindPW: admin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host: 10.0.7.30:389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insecureNoSSL: true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insecureSkipVerify: true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userSearch: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baseDN: ou=user,dc=muke,dc=cn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emailAttr: mail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idAttr: uid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nameAttr: uid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username: uid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type: ldap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OpenLDAP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连接配置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9600" y="1917065"/>
            <a:ext cx="3902075" cy="20078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355" y="3961765"/>
            <a:ext cx="2386965" cy="2472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权限继承与登录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76095" y="1325880"/>
            <a:ext cx="8493760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LDAP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的用户邮箱与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本地登录的用户邮箱能够相互关联，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LDAP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的用户将继承本地用户的权限。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26590" y="2637155"/>
            <a:ext cx="7491730" cy="2767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1293471" y="198218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KubeVela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介绍、部署、页面配置、权限控制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交付方式、工作流配置、工具集成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4958387" y="575615"/>
            <a:ext cx="227584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本章概述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r>
              <a:rPr 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内置模块、自定义模块、实战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1" grpId="0"/>
      <p:bldP spid="91" grpId="1"/>
      <p:bldP spid="93" grpId="0"/>
      <p:bldP spid="93" grpId="1"/>
      <p:bldP spid="3" grpId="0"/>
      <p:bldP spid="3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551957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配置项目、交付目标、环境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alt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应用部署前配置</a:t>
            </a:r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创建项目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287395" y="1484630"/>
            <a:ext cx="559498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创建一个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app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项目用于此项目的部署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2708910"/>
            <a:ext cx="7880350" cy="2376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环境和交付目标配置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23160" y="1098550"/>
            <a:ext cx="740981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创建一个环境，选择要交付的集群及目标空间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9740" y="1844675"/>
            <a:ext cx="5142230" cy="223964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370" y="4220845"/>
            <a:ext cx="9825355" cy="23006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62817" y="4440197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KubeVela接入K8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集群，部署一个小案例测试讲解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集群接入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案例测试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4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7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2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集群创建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495550" y="1268730"/>
            <a:ext cx="734123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创建新集群后，状态显示为健康测表示正常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030" y="2060575"/>
            <a:ext cx="9171305" cy="46659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创建服务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911225" y="1483995"/>
            <a:ext cx="4609465" cy="1156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服务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up -f first-app.yaml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470" y="2995295"/>
            <a:ext cx="6055360" cy="1477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查看服务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list -n test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kubectl get pods -n test-app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67715" y="4796790"/>
            <a:ext cx="5892800" cy="1402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删除服务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delete  first-vela-app -n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test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20690" y="1412875"/>
            <a:ext cx="5549900" cy="22434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10" grpId="0"/>
      <p:bldP spid="10" grpId="1"/>
      <p:bldP spid="12" grpId="0"/>
      <p:bldP spid="12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服务操作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855595" y="1557020"/>
            <a:ext cx="6741160" cy="11569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进入容器终端操作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exec first-vela-app -n test -- sh  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35910" y="2945130"/>
            <a:ext cx="7633335" cy="14928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查看服务状态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status first-vela-app -n test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status first-vela-app -n test --endpoint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11450" y="4796790"/>
            <a:ext cx="5892800" cy="14027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查看容器日志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logs first-vela-app -n test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10" grpId="0"/>
      <p:bldP spid="10" grpId="1"/>
      <p:bldP spid="12" grpId="0"/>
      <p:bldP spid="12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实现KubeVela页面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介绍配置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页面使用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插件介绍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25525" y="1340485"/>
            <a:ext cx="5468620" cy="889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KubeVela提供了丰富的插件生态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2301240"/>
            <a:ext cx="9991725" cy="17329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提供了“只读”和“接管”两种模式来满足用户统一管理的需求。在“只读”模式下，它不会对资源进行任何“写”操作，但可以通过KubeVela的工具集（如CLI、VelaUX）进行可视化，满足统一查看、可观测方面的需求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525" y="4723765"/>
            <a:ext cx="9949180" cy="11677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在“接管”模式下，底层的工作负载会被KubeVela完全管理，跟其他直接通过KubeVela体系创建出来的工作负载一样，工作负载的更新、删除等生命周期将完全由KubeVela应用体系控制。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9" grpId="0"/>
      <p:bldP spid="9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# 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删除插件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addon disable</a:t>
            </a: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</a:t>
            </a: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fluxcd</a:t>
            </a:r>
            <a:endParaRPr lang="zh-CN" altLang="en-US" sz="2665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addon disable</a:t>
            </a:r>
            <a:r>
              <a:rPr lang="en-US" altLang="zh-CN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en-US" sz="2665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dex</a:t>
            </a: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插件终端安装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15895" y="1485265"/>
            <a:ext cx="7077075" cy="1386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启动插件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addon enable fluxcd --version 2.3.4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vela addon enable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dex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--version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0.6.6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# 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查看安装的插件与应用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sz="2665" b="1" kern="10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list -n vela-system</a:t>
            </a: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3" grpId="0"/>
      <p:bldP spid="3" grpId="1"/>
      <p:bldP spid="92" grpId="0"/>
      <p:bldP spid="92" grpId="1"/>
      <p:bldP spid="7" grpId="0"/>
      <p:bldP spid="7" grpId="1"/>
      <p:bldP spid="8" grpId="0"/>
      <p:bldP spid="8" grpId="1"/>
      <p:bldP spid="4" grpId="0"/>
      <p:bldP spid="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623712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云原生工具-KubeVela介绍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55861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en-US" altLang="zh-CN" sz="32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</a:t>
            </a:r>
            <a:endParaRPr lang="en-US" altLang="zh-CN" sz="32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32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介绍</a:t>
            </a:r>
            <a:endParaRPr lang="zh-CN" altLang="en-US" sz="32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335915" y="1053465"/>
            <a:ext cx="7715885" cy="526415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839514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项目配置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9785" y="1772920"/>
            <a:ext cx="5459095" cy="4646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234440" y="1125220"/>
            <a:ext cx="997204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持续交付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-&gt;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项目名称（点击进入）可以看到具体的配置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使用容器镜像方式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交付-部署篇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应用部署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9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9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9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交付方式介绍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-1</a:t>
            </a:r>
            <a:endParaRPr lang="en-US" alt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695325" y="431482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3720" y="1546225"/>
            <a:ext cx="11236325" cy="1386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 支持多种交付方式，包括容器镜像交付、云资源交付、Helm Chart 交付和 Kubernetes 资源交付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180" y="2850515"/>
            <a:ext cx="11160125" cy="1302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容器镜像交付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：通过将应用程序打包为 Docker容器镜像，可以在 K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8s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集群中轻松部署和管理应用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4040" y="4375150"/>
            <a:ext cx="10866120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云资源交付：KubeVela 可以与云提供商的 API 集成，允许通过云资源（如虚拟机、云服务器等）进行交付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5" grpId="0"/>
      <p:bldP spid="5" grpId="1"/>
      <p:bldP spid="10" grpId="0"/>
      <p:bldP spid="10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676319" y="321314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交付方式介绍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-2</a:t>
            </a:r>
            <a:endParaRPr lang="en-US" alt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95325" y="1593215"/>
            <a:ext cx="10953750" cy="13862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Helm Chart 交付：Helm Chart 是一种用于定义和部署 Kubernetes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应用的打包格式。通过 Helm 工具进行部署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180" y="3429000"/>
            <a:ext cx="10657840" cy="124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67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Kubernetes 资源交付</a:t>
            </a:r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：直接使用 Kubernetes 原生的资源定义（如 Deployment、Service 等）来交付应用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5" grpId="0"/>
      <p:bldP spid="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容器镜像交付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2256155"/>
            <a:ext cx="4377055" cy="3291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7800" y="2099945"/>
            <a:ext cx="4587240" cy="40132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434465" y="1412875"/>
            <a:ext cx="774636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进入项目点击创建应用或在应用列表中创建应用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使用容器镜像方式交付-金丝雀发布篇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金丝雀发布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4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什么是金丝雀交付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78865" y="1416050"/>
            <a:ext cx="9923780" cy="2640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金丝雀交付（Canary Delivery）是一种在生产环境中逐步引入新版本应用程序的持续交付方法。在金丝雀发布过程中，新版本的应用程序会与旧版本共存，并在一小部分用户中进行测试。如果新版本通过了测试，则逐渐增加其在生产环境中的流量，直到完全取代旧版本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1" grpId="0"/>
      <p:bldP spid="11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金丝雀交付准备工作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991360" y="2728595"/>
            <a:ext cx="7746365" cy="12801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把应用部署到集群中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up -f canary-app-one.yaml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status canary-demo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043430" y="1379855"/>
            <a:ext cx="7872095" cy="8108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终端启动金丝雀发布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addon enable kruise-rollout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28825" y="4366260"/>
            <a:ext cx="8590280" cy="1878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验证请求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kubectl run --rm -it -n test --image=alpine sh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apk add curl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curl canary-demo:8090/version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5" grpId="0"/>
      <p:bldP spid="5" grpId="1"/>
      <p:bldP spid="12" grpId="0"/>
      <p:bldP spid="12" grpId="1"/>
      <p:bldP spid="7" grpId="0"/>
      <p:bldP spid="7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金丝雀交付实践</a:t>
            </a:r>
            <a:endParaRPr lang="en-US" alt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63115" y="1293495"/>
            <a:ext cx="7746365" cy="13544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使用金丝雀方式部署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up -f canary-app-two.yaml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status canary-demo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28825" y="4366260"/>
            <a:ext cx="8590280" cy="18783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验证请求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kubectl run --rm -it -n test --image=alpine sh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apk add curl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curl canary-demo:8090/version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063115" y="3048000"/>
            <a:ext cx="8556625" cy="918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配置通过下一步流量的迁移发布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vela workflow resume canary-demo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-ntest-app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2" grpId="0"/>
      <p:bldP spid="12" grpId="1"/>
      <p:bldP spid="10" grpId="0"/>
      <p:bldP spid="10" grpId="1"/>
      <p:bldP spid="7" grpId="0"/>
      <p:bldP spid="7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金丝雀交付回滚</a:t>
            </a:r>
            <a:endParaRPr lang="en-US" alt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567305" y="1629410"/>
            <a:ext cx="7114540" cy="11614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使用金丝雀方式部署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workflow rollback canary-demo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2" grpId="0"/>
      <p:bldP spid="12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695301" y="197646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KubeVela 是一个云原生应用平台，它提供了一种简单而灵活的方式来管理和部署云原生应用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3767128" y="575615"/>
            <a:ext cx="465836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是什么？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>
            <p:custDataLst>
              <p:tags r:id="rId1"/>
            </p:custDataLst>
          </p:nvPr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991870" y="3065145"/>
            <a:ext cx="10558780" cy="12896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基于 Kubernetes 构建，提供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了</a:t>
            </a:r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更高级别的抽象和易用性，使开发人员和运维人员能够更轻松地管理复杂的应用部署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3" grpId="0" animBg="1"/>
      <p:bldP spid="91" grpId="0"/>
      <p:bldP spid="91" grpId="1"/>
      <p:bldP spid="4" grpId="0"/>
      <p:bldP spid="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网页操作部署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67715" y="3068955"/>
            <a:ext cx="10570845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9470" y="2364105"/>
            <a:ext cx="5015230" cy="212915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755" y="2709545"/>
            <a:ext cx="4043680" cy="26149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819785" y="1412875"/>
            <a:ext cx="5200650" cy="6311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更换镜像版本，点击运行部署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0" grpId="0"/>
      <p:bldP spid="10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使用容器镜像方式交付-容器注入篇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SideCar</a:t>
            </a:r>
            <a:endParaRPr 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SideCar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注入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47440" y="1560195"/>
            <a:ext cx="6568440" cy="1163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配置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SideCar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容器，使用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worker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up -f sidecar.yaml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39695" y="4808220"/>
            <a:ext cx="6939280" cy="7480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19830" y="3068955"/>
            <a:ext cx="5554345" cy="10725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worker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组件的使用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show worker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0" grpId="0"/>
      <p:bldP spid="10" grpId="1"/>
      <p:bldP spid="11" grpId="0"/>
      <p:bldP spid="11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实现多集群应用交付-部署应用到多个集群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多集群部署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4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4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4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k8S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资源交付与多集群交付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135505" y="3400425"/>
            <a:ext cx="3987165" cy="11639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运行文件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up -f object.yaml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96770" y="1814195"/>
            <a:ext cx="7458075" cy="9118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 将你定义的 Kubernetes 资源交付到多个目标环境和集群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9" grpId="0"/>
      <p:bldP spid="9" grpId="1"/>
      <p:bldP spid="10" grpId="0"/>
      <p:bldP spid="10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551957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Kubevela工作流配置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工作流配置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工作流的操作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855595" y="1557020"/>
            <a:ext cx="7063105" cy="2372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暂停：vela workflow suspend &lt;name&gt;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继续：vela workflow resume &lt;name&gt;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终止：vela workflow terminate &lt;name&gt;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重启：vela workflow restart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&lt;name&gt;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日志：vela workflow logs &lt;name&gt;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依赖与并行执行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767715" y="4328795"/>
            <a:ext cx="10972800" cy="12185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341120"/>
            <a:ext cx="10292715" cy="11715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依赖：工作流每一步聚默认需要依赖上一步骤的操作完成才会执行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并行执行：</a:t>
            </a:r>
            <a:r>
              <a:rPr lang="zh-CN" altLang="en-US" sz="267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rPr>
              <a:t>step-group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，两个步骤同时一起执行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87395" y="3789045"/>
            <a:ext cx="4491355" cy="20434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82980" y="2564765"/>
            <a:ext cx="4823460" cy="11671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Yaml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up -f step-group.yaml</a:t>
            </a:r>
            <a:r>
              <a:rPr lang="en-US" altLang="zh-CN"/>
              <a:t> 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9" grpId="0"/>
      <p:bldP spid="9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条件判断与超时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339850"/>
            <a:ext cx="10292715" cy="13684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当判断流水线失败或成功才会执行相应的流水线步骤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if status.&lt;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步骤名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&gt;.succeeded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if status.&lt;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步骤名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&gt;.failed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82980" y="2924810"/>
            <a:ext cx="4030345" cy="10172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当超时后流水线则终止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timeout: </a:t>
            </a:r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0s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55370" y="4220845"/>
            <a:ext cx="4781550" cy="11563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运行文件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up -f if-timeout.yaml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9" grpId="0"/>
      <p:bldP spid="9" grpId="1"/>
      <p:bldP spid="10" grpId="0"/>
      <p:bldP spid="10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配置组件间的依赖关系和参数传递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组件编排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9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1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6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6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767691" y="386051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面向多云多集群混合环境，丰富的应用交付和管理能力</a:t>
            </a:r>
            <a:endParaRPr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3259128" y="575615"/>
            <a:ext cx="567436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为什么学习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？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>
            <p:custDataLst>
              <p:tags r:id="rId1"/>
            </p:custDataLst>
          </p:nvPr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55370" y="2348865"/>
            <a:ext cx="8819515" cy="7359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通过开放应用模型（OAM）来作为应用交付的顶层抽象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3" grpId="0" animBg="1"/>
      <p:bldP spid="4" grpId="0"/>
      <p:bldP spid="4" grpId="1"/>
      <p:bldP spid="91" grpId="0"/>
      <p:bldP spid="91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组件编排与参数传递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339850"/>
            <a:ext cx="10231755" cy="24574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组件编排，</a:t>
            </a:r>
            <a:r>
              <a:rPr lang="en-US" sz="2670" b="1">
                <a:latin typeface="微软雅黑" panose="020B0503020204020204" charset="-122"/>
                <a:ea typeface="微软雅黑" panose="020B0503020204020204" charset="-122"/>
              </a:rPr>
              <a:t>configmap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组件依赖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B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组件执行完成才能执行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- name: configmap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     type: raw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  dependsOn: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    - podinfo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38225" y="4201160"/>
            <a:ext cx="7498715" cy="9842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output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与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input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用于参数传递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vela up -f cm-with-message.yaml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1" grpId="0"/>
      <p:bldP spid="11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将本地K8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资源托管给KubeVela管理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alt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资源接管</a:t>
            </a:r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9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资源接管配置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339850"/>
            <a:ext cx="10231755" cy="1381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</a:rPr>
              <a:t>本地创建资源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</a:rPr>
              <a:t>kubectl create deploy example --image=nginx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</a:rPr>
              <a:t>kubectl create service clusterip example --tcp=80:80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29640" y="3206115"/>
            <a:ext cx="10224770" cy="14465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资源接管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vela adopt deployment/example service/example 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--apply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--app-name=adopt-example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查看资源状态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status adopt-example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5" grpId="0"/>
      <p:bldP spid="5" grpId="1"/>
      <p:bldP spid="9" grpId="0"/>
      <p:bldP spid="9" grpId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工具集成：KubeVela集成触发器进行交付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触发器集成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触发器使用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82980" y="1339850"/>
            <a:ext cx="10231755" cy="138112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</a:rPr>
              <a:t>进入需触发应用，创建触发器</a:t>
            </a:r>
            <a:endParaRPr 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42355" y="1196975"/>
            <a:ext cx="5072380" cy="249110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99515" y="4364990"/>
            <a:ext cx="470027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执行指令更换镜像手动触发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2355" y="3789045"/>
            <a:ext cx="3206115" cy="27063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1" grpId="0"/>
      <p:bldP spid="11" grpId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工具集成：KubeVela配置使用GitOps方式进行交付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en-US" alt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GitOps</a:t>
            </a:r>
            <a:r>
              <a:rPr lang="zh-CN" alt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交付</a:t>
            </a:r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6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84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34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34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189230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通过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GitOps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部署应用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487805" y="1340485"/>
            <a:ext cx="6105525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GitOps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：即使用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Git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的方式部署应用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1930" y="3481070"/>
            <a:ext cx="5687060" cy="163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运行相关文件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kubectl apply -f git-secret.yaml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up -f gitops.yaml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487805" y="2446655"/>
            <a:ext cx="4124325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gitlab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存放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yaml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3745" y="1123950"/>
            <a:ext cx="3415030" cy="50533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3" grpId="0"/>
      <p:bldP spid="13" grpId="1"/>
      <p:bldP spid="11" grpId="0"/>
      <p:bldP spid="11" grpId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实现报警：配置报警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报警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64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84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4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34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报警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59560" y="1772920"/>
            <a:ext cx="8597265" cy="692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</a:rPr>
              <a:t>通过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if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判断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</a:rPr>
              <a:t>流水线构建完成发出报警成功或失败的提醒</a:t>
            </a:r>
            <a:endParaRPr 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1930" y="3481070"/>
            <a:ext cx="5687060" cy="163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559560" y="3356610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 up -f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alert-app.yaml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1" grpId="0"/>
      <p:bldP spid="11" grpId="1"/>
      <p:bldP spid="7" grpId="0"/>
      <p:bldP spid="7" grpId="1"/>
      <p:bldP spid="13" grpId="0"/>
      <p:bldP spid="1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551957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实现用户权限管理配置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权限配置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9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4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4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如何实现KubeVela部署于k8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集群？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55861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en-US" altLang="zh-CN" sz="32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Kubevela</a:t>
            </a:r>
            <a:endParaRPr lang="en-US" altLang="zh-CN" sz="32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32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部署</a:t>
            </a:r>
            <a:endParaRPr lang="zh-CN" altLang="en-US" sz="32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2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4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9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9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平台管理权限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23160" y="1340485"/>
            <a:ext cx="6639560" cy="906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</a:rPr>
              <a:t>平台权限控制，拥有平台的权限</a:t>
            </a:r>
            <a:endParaRPr 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1930" y="3481070"/>
            <a:ext cx="5687060" cy="163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27350" y="2493010"/>
            <a:ext cx="5358130" cy="3157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1" grpId="0"/>
      <p:bldP spid="11" grpId="1"/>
      <p:bldP spid="13" grpId="0"/>
      <p:bldP spid="13" grpId="1"/>
      <p:bldP spid="7" grpId="0"/>
      <p:bldP spid="7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项目管理权限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39695" y="1628775"/>
            <a:ext cx="6639560" cy="9067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项目权限控制，拥有管理项目的权限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1225" y="5118735"/>
            <a:ext cx="8813800" cy="11042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71930" y="3481070"/>
            <a:ext cx="5687060" cy="163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7260" y="2708910"/>
            <a:ext cx="7082155" cy="21101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1" grpId="0"/>
      <p:bldP spid="11" grpId="1"/>
      <p:bldP spid="13" grpId="0"/>
      <p:bldP spid="13" grpId="1"/>
      <p:bldP spid="7" grpId="0"/>
      <p:bldP spid="7" grpId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初步实战1：多个内置组件使用操作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组件操作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常见组件介绍使用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180" y="1628775"/>
            <a:ext cx="11324590" cy="107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组件地址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https://kubevela.net/zh/docs/end-user/components/references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2961640"/>
            <a:ext cx="9110345" cy="12096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常用组件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worker webservice raw kustomize k8s-objects daemon cron-task task helm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570" y="4808220"/>
            <a:ext cx="4175125" cy="87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查看组件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show 组件名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  <p:bldP spid="14" grpId="0"/>
      <p:bldP spid="14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初步实战2：多个内置运维特征使用操作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运维特征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常见运维特征介绍使用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180" y="1198245"/>
            <a:ext cx="11324590" cy="107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运维特征地址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https://kubevela.net/zh/docs/end-user/traits/references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51815" y="2492375"/>
            <a:ext cx="10802620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常用运维特征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nnotations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c</a:t>
            </a:r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puscaler</a:t>
            </a:r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nv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e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xpose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g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ateway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h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pa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nit-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ontainer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k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8s-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u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pdate-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s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trategy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abels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ifecycle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resource scaler startup-probe  storage service-account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23570" y="4652645"/>
            <a:ext cx="4175125" cy="8712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查看运维特征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show 运维特征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  <p:bldP spid="14" grpId="0"/>
      <p:bldP spid="14" grpId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初步实战3：多个内置策略使用操作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内置策略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0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常见内置策略介绍使用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4230" y="1198245"/>
            <a:ext cx="10599420" cy="107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内置策略地址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https://kubevela.net/zh/docs/end-user/policies/references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52475" y="2493010"/>
            <a:ext cx="10802620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常见内置策略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Topology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组件应该部署到的集群环境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Override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描述部署资源时要覆盖的配置</a:t>
            </a:r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初步实战4：多个内置工作流步骤使用操作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内置工作流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操作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4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4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4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常见内置工作流步骤介绍使用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79425" y="2060575"/>
            <a:ext cx="11324590" cy="107886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内置工作流地址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https://kubevela.net/zh/docs/end-user/workflow/built-in-workflow-defs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9425" y="3932555"/>
            <a:ext cx="10802620" cy="20300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常用内置工作流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</a:t>
            </a:r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eploy</a:t>
            </a:r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suspend notification vela-cli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1654175" y="1701165"/>
            <a:ext cx="9571990" cy="115379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# 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部署</a:t>
            </a: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kubeVela CLI</a:t>
            </a: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命令行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curl -fsSl https://kubevela.net/script/install.sh | bash</a:t>
            </a: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4275128" y="360350"/>
            <a:ext cx="364236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non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部署</a:t>
            </a: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1559560" y="4798060"/>
            <a:ext cx="6207125" cy="121221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0" b="1" u="none" strike="noStrike" kern="100" cap="none" spc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# </a:t>
            </a:r>
            <a:r>
              <a:rPr lang="zh-CN" altLang="en-US" sz="2660" b="1" u="none" strike="noStrike" kern="100" cap="none" spc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检查安装情况</a:t>
            </a:r>
            <a:endParaRPr lang="zh-CN" altLang="en-US" sz="2660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zh-CN" altLang="en-US" sz="2660" b="1" u="none" strike="noStrike" kern="100" cap="none" spc="0" baseline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kubectl get pods -n vela-system</a:t>
            </a:r>
            <a:endParaRPr lang="zh-CN" altLang="en-US" sz="2660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1560830" y="3158490"/>
            <a:ext cx="3614420" cy="99949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安装</a:t>
            </a: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</a:t>
            </a:r>
            <a:endParaRPr lang="en-US" altLang="zh-CN" sz="2665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install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91" grpId="0"/>
      <p:bldP spid="91" grpId="1"/>
      <p:bldP spid="6" grpId="0"/>
      <p:bldP spid="6" grpId="1"/>
      <p:bldP spid="3" grpId="0"/>
      <p:bldP spid="3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进阶模块讲解1: 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cue基础语法学习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cue</a:t>
            </a:r>
            <a:r>
              <a:rPr lang="zh-CN" alt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语法学习</a:t>
            </a:r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0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0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0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cue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环境安装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609090" y="1306830"/>
            <a:ext cx="8328025" cy="1064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接入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gitops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go install cuelang.org/go/cmd/cue@latest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703705" y="2637155"/>
            <a:ext cx="3841115" cy="33743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float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 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a: 1.5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int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b: 1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string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c: "blahblahblah"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5" grpId="0"/>
      <p:bldP spid="5" grpId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数组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 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结构体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20770" y="1356360"/>
            <a:ext cx="4730750" cy="10642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array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d: [1, 2, 3, 1, 2, 3, 1, 2, 3]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20770" y="2420620"/>
            <a:ext cx="6299200" cy="41027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/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struct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f: {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a: 1.5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b: 1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d: [1, 2, 3, 1, 2, 3, 1, 2, 3]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g: {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    h: "abc"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    }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0" grpId="0"/>
      <p:bldP spid="10" grpId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布尔与自定义类型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223385" y="1429385"/>
            <a:ext cx="1658620" cy="94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// bool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e: true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16090" y="1412875"/>
            <a:ext cx="1550035" cy="9271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// null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j: null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/>
          </a:p>
        </p:txBody>
      </p:sp>
      <p:sp>
        <p:nvSpPr>
          <p:cNvPr id="9" name="文本框 8"/>
          <p:cNvSpPr txBox="1"/>
          <p:nvPr/>
        </p:nvSpPr>
        <p:spPr>
          <a:xfrm>
            <a:off x="5239385" y="2637155"/>
            <a:ext cx="1713230" cy="27730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// custom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#abc: {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x: int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y: string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z: {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a: float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b: bool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  }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905885" y="5532120"/>
            <a:ext cx="5704840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执行文件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cue export second.cue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5" grpId="0"/>
      <p:bldP spid="5" grpId="1"/>
      <p:bldP spid="9" grpId="0"/>
      <p:bldP spid="9" grpId="1"/>
      <p:bldP spid="11" grpId="0"/>
      <p:bldP spid="11" grpId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选填变量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0730" y="1429385"/>
            <a:ext cx="5539740" cy="7823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a: string | int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    a: *1 | int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450080" y="2637155"/>
            <a:ext cx="1646555" cy="22186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 ?: int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#my: {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x ?: string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y : int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z ?:float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zh-CN" altLang="en-US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}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9" grpId="0"/>
      <p:bldP spid="9" grpId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条件判断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726055" y="1429385"/>
            <a:ext cx="6052185" cy="1927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2670" b="1">
                <a:latin typeface="微软雅黑" panose="020B0503020204020204" charset="-122"/>
                <a:ea typeface="微软雅黑" panose="020B0503020204020204" charset="-122"/>
              </a:rPr>
              <a:t>if parameter.gatewayHost != _|_ {  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</a:rPr>
              <a:t>    "ingress.controller/host": parameter.gatewayHost  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91585" y="3507740"/>
            <a:ext cx="2052955" cy="13004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遍历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11900" y="1268730"/>
            <a:ext cx="2290445" cy="48450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9740" y="1181735"/>
            <a:ext cx="2324100" cy="47332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进阶模块讲解2: 自定义cue扩展模块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altLang="en-US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自定义</a:t>
            </a:r>
            <a:r>
              <a:rPr lang="en-US" alt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cue</a:t>
            </a:r>
            <a:endParaRPr lang="en-US" alt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endParaRPr lang="zh-CN" altLang="en-US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1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34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84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84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init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vet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的使用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1860" y="1772920"/>
            <a:ext cx="10213340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初始化脚手架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def init my-trait -t trait --desc "My trait description."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9470" y="3316605"/>
            <a:ext cx="10953750" cy="15468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yaml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到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cue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的自动转换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def init my-comp -t component --desc "My component." --template-yaml ./my-deploy.yaml &gt; my-comp.cue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39470" y="5199380"/>
            <a:ext cx="6717030" cy="9753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验证语法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vela def vet my-comp.cue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  <p:bldP spid="10" grpId="0"/>
      <p:bldP spid="10" grpId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apply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get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的使用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5370" y="1772920"/>
            <a:ext cx="10213340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将模块部署到集群中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def apply my-comp.cue --dry-run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980" y="3316605"/>
            <a:ext cx="10953750" cy="1093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查看具体模块语法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vela def get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my-comp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endParaRPr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82980" y="4807585"/>
            <a:ext cx="9924415" cy="13671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查看模块列表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vela def list</a:t>
            </a:r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-t component/trait/workflow-step/policy</a:t>
            </a:r>
            <a:endParaRPr 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  <p:bldP spid="10" grpId="0"/>
      <p:bldP spid="10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115379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# Velaux</a:t>
            </a:r>
            <a:r>
              <a:rPr lang="zh-CN" altLang="en-US"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介绍</a:t>
            </a: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Vela</a:t>
            </a:r>
            <a:r>
              <a:rPr lang="en-US"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ux</a:t>
            </a: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插件为 KubeVela 提供了可视化的 UI 控制台操作能力</a:t>
            </a: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1292904" y="33191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部署</a:t>
            </a: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KubeVela Velaux 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>
            <p:custDataLst>
              <p:tags r:id="rId1"/>
            </p:custDataLst>
          </p:nvPr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789940" y="3141345"/>
            <a:ext cx="6921500" cy="123126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部署与检查</a:t>
            </a:r>
            <a:endParaRPr lang="zh-CN" sz="2665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addon enable velaux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list -n vela-system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74803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端口暴露</a:t>
            </a:r>
            <a:endParaRPr lang="zh-CN" sz="2665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addon enable velaux serviceType=NodePort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3" grpId="0" animBg="1"/>
      <p:bldP spid="91" grpId="0"/>
      <p:bldP spid="91" grpId="1"/>
      <p:bldP spid="6" grpId="0"/>
      <p:bldP spid="6" grpId="1"/>
      <p:bldP spid="4" grpId="0"/>
      <p:bldP spid="4" grpId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edit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与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delete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的使用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55370" y="1772920"/>
            <a:ext cx="10213340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编辑模块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EDITOR=vim vela def edit my-comp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82980" y="3316605"/>
            <a:ext cx="10953750" cy="109347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# </a:t>
            </a:r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删除模块</a:t>
            </a:r>
            <a:endParaRPr 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vela def del my-comp -n 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vela-system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5" grpId="0"/>
      <p:bldP spid="5" grpId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进阶模块讲解3: 模块定义项目实战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模块定义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实战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04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2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7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自定义</a:t>
            </a:r>
            <a:r>
              <a:rPr lang="en-US" alt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gateway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模块实战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927350" y="1427480"/>
            <a:ext cx="5313045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添加注解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annotations?: [string]: string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734820" y="2780665"/>
            <a:ext cx="8298180" cy="21990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if parameter.annotations != _|_ {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	for key, value in parameter.annotations {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		"\(key)": "\(value)"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	}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}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9" grpId="0"/>
      <p:bldP spid="9" grpId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模块配置运行测试</a:t>
            </a:r>
            <a:endParaRPr lang="zh-CN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432685" y="1700530"/>
            <a:ext cx="7118985" cy="11049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gateway-app.yaml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文件添加注解运行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vela up -f gateway-app.yaml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431540" y="3367405"/>
            <a:ext cx="5120640" cy="6673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51405" y="3860800"/>
            <a:ext cx="7054215" cy="11264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验证是否生效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kubectl get ingress -n test-app -o yaml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13" grpId="0"/>
      <p:bldP spid="13" grpId="1"/>
      <p:bldP spid="7" grpId="0"/>
      <p:bldP spid="7" grpId="1"/>
      <p:bldP spid="9" grpId="0"/>
      <p:bldP spid="9" grpId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480202"/>
            <a:ext cx="4295716" cy="911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KubeVela利用GitOps方式将Go项目部署至k8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S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集群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项目实战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50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950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450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450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项目实战部署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04340" y="1851025"/>
            <a:ext cx="5313045" cy="1146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# 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接入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gitops</a:t>
            </a:r>
            <a:endParaRPr lang="en-US" altLang="zh-CN" sz="267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kubectl apply -f gitops.yaml 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18310" y="3746500"/>
            <a:ext cx="8672830" cy="638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把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go-deploy.yaml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文件上传到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gitlab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指定仓库位置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3" grpId="0"/>
      <p:bldP spid="13" grpId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0" y="4439905"/>
            <a:ext cx="12190413" cy="915871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3" name="TextBox 5"/>
          <p:cNvSpPr>
            <a:spLocks noChangeArrowheads="1"/>
          </p:cNvSpPr>
          <p:nvPr/>
        </p:nvSpPr>
        <p:spPr bwMode="auto">
          <a:xfrm>
            <a:off x="212652" y="4551957"/>
            <a:ext cx="4295716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/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本章小结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4" name="TextBox 5"/>
          <p:cNvSpPr>
            <a:spLocks noChangeArrowheads="1"/>
          </p:cNvSpPr>
          <p:nvPr/>
        </p:nvSpPr>
        <p:spPr bwMode="auto">
          <a:xfrm>
            <a:off x="7906639" y="4623712"/>
            <a:ext cx="4271847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Produced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2665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 小杨哥</a:t>
            </a:r>
            <a:endParaRPr lang="zh-CN" altLang="en-US" sz="2665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Freeform 5"/>
          <p:cNvSpPr/>
          <p:nvPr/>
        </p:nvSpPr>
        <p:spPr bwMode="auto">
          <a:xfrm rot="1855731">
            <a:off x="4094915" y="1008340"/>
            <a:ext cx="640224" cy="57723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6" name="Freeform 5"/>
          <p:cNvSpPr/>
          <p:nvPr/>
        </p:nvSpPr>
        <p:spPr bwMode="auto">
          <a:xfrm rot="1855731">
            <a:off x="5415992" y="941361"/>
            <a:ext cx="341503" cy="30790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7" name="Freeform 5"/>
          <p:cNvSpPr/>
          <p:nvPr/>
        </p:nvSpPr>
        <p:spPr bwMode="auto">
          <a:xfrm rot="1855731">
            <a:off x="3108313" y="1202556"/>
            <a:ext cx="339851" cy="30641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8" name="Freeform 5"/>
          <p:cNvSpPr/>
          <p:nvPr/>
        </p:nvSpPr>
        <p:spPr bwMode="auto">
          <a:xfrm rot="1855731">
            <a:off x="6359329" y="1162215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29" name="Freeform 5"/>
          <p:cNvSpPr/>
          <p:nvPr/>
        </p:nvSpPr>
        <p:spPr bwMode="auto">
          <a:xfrm rot="1855731">
            <a:off x="7487837" y="1033329"/>
            <a:ext cx="231795" cy="20898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C00000"/>
          </a:soli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sp>
        <p:nvSpPr>
          <p:cNvPr id="30" name="Freeform 5"/>
          <p:cNvSpPr/>
          <p:nvPr/>
        </p:nvSpPr>
        <p:spPr bwMode="auto">
          <a:xfrm rot="1855731">
            <a:off x="8419381" y="1076584"/>
            <a:ext cx="454843" cy="41009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800">
              <a:latin typeface="Meiryo" panose="020B0604030504040204" pitchFamily="34" charset="-128"/>
              <a:ea typeface="方正兰亭黑简体" panose="02000000000000000000" pitchFamily="2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4642460" y="3604635"/>
            <a:ext cx="2811528" cy="2534911"/>
            <a:chOff x="3720691" y="2824413"/>
            <a:chExt cx="1341120" cy="1209172"/>
          </a:xfrm>
        </p:grpSpPr>
        <p:sp>
          <p:nvSpPr>
            <p:cNvPr id="3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  <p:sp>
          <p:nvSpPr>
            <p:cNvPr id="3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>
                    <a:lumMod val="50000"/>
                    <a:lumOff val="50000"/>
                  </a:srgbClr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800" dirty="0"/>
            </a:p>
          </p:txBody>
        </p:sp>
      </p:grpSp>
      <p:grpSp>
        <p:nvGrpSpPr>
          <p:cNvPr id="35" name="71"/>
          <p:cNvGrpSpPr/>
          <p:nvPr>
            <p:custDataLst>
              <p:tags r:id="rId1"/>
            </p:custDataLst>
          </p:nvPr>
        </p:nvGrpSpPr>
        <p:grpSpPr>
          <a:xfrm>
            <a:off x="2647941" y="2077839"/>
            <a:ext cx="6683383" cy="1137067"/>
            <a:chOff x="4304043" y="1286668"/>
            <a:chExt cx="3837944" cy="2757793"/>
          </a:xfrm>
          <a:effectLst>
            <a:outerShdw blurRad="203200" dist="1524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7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  <p:sp>
          <p:nvSpPr>
            <p:cNvPr id="37" name="73"/>
            <p:cNvSpPr/>
            <p:nvPr/>
          </p:nvSpPr>
          <p:spPr>
            <a:xfrm>
              <a:off x="4351930" y="1373339"/>
              <a:ext cx="3764602" cy="2584451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800"/>
            </a:p>
          </p:txBody>
        </p:sp>
      </p:grpSp>
      <p:sp>
        <p:nvSpPr>
          <p:cNvPr id="38" name="9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2740997" y="2321793"/>
            <a:ext cx="6679449" cy="70675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fontAlgn="auto">
              <a:defRPr/>
            </a:pPr>
            <a:r>
              <a:rPr lang="zh-CN" altLang="en-US" sz="4000" b="1" kern="0" dirty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KubeVela快速入门</a:t>
            </a:r>
            <a:endParaRPr lang="zh-CN" altLang="en-US" sz="4000" b="1" kern="0" dirty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圆角矩形"/>
          <p:cNvSpPr/>
          <p:nvPr/>
        </p:nvSpPr>
        <p:spPr>
          <a:xfrm>
            <a:off x="4860105" y="4415109"/>
            <a:ext cx="2399903" cy="611715"/>
          </a:xfrm>
          <a:prstGeom prst="roundRect">
            <a:avLst>
              <a:gd name="adj" fmla="val 16666"/>
            </a:avLst>
          </a:prstGeom>
          <a:noFill/>
          <a:ln w="38100" cap="flat" cmpd="sng">
            <a:noFill/>
            <a:prstDash val="solid"/>
            <a:round/>
          </a:ln>
          <a:effectLst>
            <a:outerShdw blurRad="40000" dist="20000" dir="5400000" rotWithShape="0">
              <a:srgbClr val="000000">
                <a:alpha val="37647"/>
              </a:srgbClr>
            </a:outerShdw>
          </a:effectLst>
        </p:spPr>
        <p:txBody>
          <a:bodyPr vert="horz" wrap="square" lIns="121920" tIns="60960" rIns="121920" bIns="60960" anchor="ctr" anchorCtr="0"/>
          <a:lstStyle/>
          <a:p>
            <a:pPr algn="ctr"/>
            <a:r>
              <a:rPr lang="zh-CN" sz="2800" b="1" u="none" strike="noStrike" kern="1200" cap="none" spc="0" baseline="0" dirty="0">
                <a:solidFill>
                  <a:srgbClr val="C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章节总结</a:t>
            </a:r>
            <a:endParaRPr lang="zh-CN" sz="2800" b="1" u="none" strike="noStrike" kern="1200" cap="none" spc="0" baseline="0" dirty="0">
              <a:solidFill>
                <a:srgbClr val="C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57" dur="500" tmFilter="0,0; .5, 1; 1, 1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399"/>
                            </p:stCondLst>
                            <p:childTnLst>
                              <p:par>
                                <p:cTn id="5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65" dur="500" tmFilter="0,0; .5, 1; 1, 1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99"/>
                            </p:stCondLst>
                            <p:childTnLst>
                              <p:par>
                                <p:cTn id="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099"/>
                            </p:stCondLst>
                            <p:childTnLst>
                              <p:par>
                                <p:cTn id="7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99"/>
                            </p:stCondLst>
                            <p:childTnLst>
                              <p:par>
                                <p:cTn id="77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3" grpId="0" bldLvl="0" autoUpdateAnimBg="0"/>
      <p:bldP spid="24" grpId="0" bldLvl="0" autoUpdateAnimBg="0"/>
      <p:bldP spid="25" grpId="0" bldLvl="0" animBg="1"/>
      <p:bldP spid="26" grpId="0" bldLvl="0" animBg="1"/>
      <p:bldP spid="27" grpId="0" bldLvl="0" animBg="1"/>
      <p:bldP spid="28" grpId="0" bldLvl="0" animBg="1"/>
      <p:bldP spid="29" grpId="0" bldLvl="0" animBg="1"/>
      <p:bldP spid="30" grpId="0" bldLvl="0" animBg="1"/>
      <p:bldP spid="38" grpId="0"/>
      <p:bldP spid="18" grpId="0" bldLvl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47650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2423160" y="472567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3620770" y="3357245"/>
            <a:ext cx="4419600" cy="67754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1991995" y="225425"/>
            <a:ext cx="778383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重点掌握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/>
        </p:nvSpPr>
        <p:spPr>
          <a:xfrm>
            <a:off x="839470" y="4149090"/>
            <a:ext cx="3244215" cy="109474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3071495" y="2925445"/>
            <a:ext cx="6849110" cy="1245870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zh-CN" alt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8" name="矩形"/>
          <p:cNvSpPr/>
          <p:nvPr/>
        </p:nvSpPr>
        <p:spPr>
          <a:xfrm>
            <a:off x="2423160" y="2997200"/>
            <a:ext cx="5768975" cy="138747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207895" y="1772920"/>
            <a:ext cx="8329930" cy="75628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</a:rPr>
              <a:t> 1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</a:rPr>
              <a:t>、熟悉内置组件、运维特征、策略、工作流的使用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207895" y="3140710"/>
            <a:ext cx="4788535" cy="638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、能看懂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cue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模板并进行改进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15210" y="4567555"/>
            <a:ext cx="6581775" cy="5016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、熟悉使用</a:t>
            </a:r>
            <a:r>
              <a:rPr lang="en-US" altLang="zh-CN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GitOps</a:t>
            </a:r>
            <a:r>
              <a:rPr lang="zh-CN" altLang="en-US" sz="267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方式部署应用</a:t>
            </a:r>
            <a:endParaRPr lang="zh-CN" altLang="en-US" sz="267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1" grpId="0"/>
      <p:bldP spid="91" grpId="1"/>
      <p:bldP spid="6" grpId="0"/>
      <p:bldP spid="6" grpId="1"/>
      <p:bldP spid="4" grpId="0"/>
      <p:bldP spid="4" grpId="1"/>
      <p:bldP spid="3" grpId="0"/>
      <p:bldP spid="3" grpId="1"/>
      <p:bldP spid="8" grpId="0"/>
      <p:bldP spid="8" grpId="1"/>
      <p:bldP spid="92" grpId="0"/>
      <p:bldP spid="92" grpId="1"/>
      <p:bldP spid="7" grpId="0"/>
      <p:bldP spid="7" grpId="1"/>
      <p:bldP spid="13" grpId="0"/>
      <p:bldP spid="13" grpId="1"/>
      <p:bldP spid="5" grpId="0"/>
      <p:bldP spid="5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矩形"/>
          <p:cNvSpPr/>
          <p:nvPr/>
        </p:nvSpPr>
        <p:spPr>
          <a:xfrm>
            <a:off x="819785" y="1629410"/>
            <a:ext cx="10406380" cy="115379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Vela</a:t>
            </a:r>
            <a:r>
              <a:rPr lang="en-US"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ux </a:t>
            </a:r>
            <a:r>
              <a:rPr sz="2665" b="1" u="none" strike="noStrike" kern="100" cap="none" spc="0" baseline="0"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支持 Kubernetes 和 MongoDB 作为其数据库。默认数据库为 Kubernetes</a:t>
            </a:r>
            <a:endParaRPr sz="2665" b="1" u="none" strike="noStrike" kern="100" cap="none" spc="0" baseline="0"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</a:endParaRPr>
          </a:p>
        </p:txBody>
      </p:sp>
      <p:sp>
        <p:nvSpPr>
          <p:cNvPr id="92" name="矩形"/>
          <p:cNvSpPr/>
          <p:nvPr/>
        </p:nvSpPr>
        <p:spPr>
          <a:xfrm>
            <a:off x="1191305" y="4571215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2667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</a:rPr>
              <a:t>                   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Calibri" panose="020F0502020204030204" charset="0"/>
            </a:endParaRPr>
          </a:p>
        </p:txBody>
      </p:sp>
      <p:sp>
        <p:nvSpPr>
          <p:cNvPr id="93" name="矩形"/>
          <p:cNvSpPr/>
          <p:nvPr/>
        </p:nvSpPr>
        <p:spPr>
          <a:xfrm>
            <a:off x="911269" y="3357291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lstStyle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" name="矩形"/>
          <p:cNvSpPr/>
          <p:nvPr/>
        </p:nvSpPr>
        <p:spPr>
          <a:xfrm>
            <a:off x="2872740" y="360045"/>
            <a:ext cx="6545580" cy="73723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t" anchorCtr="0">
            <a:spAutoFit/>
          </a:bodyPr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Velaux </a:t>
            </a:r>
            <a:r>
              <a:rPr lang="zh-CN" altLang="en-US" sz="4000" b="1" u="none" strike="noStrike" kern="100" cap="none" spc="0" baseline="0">
                <a:solidFill>
                  <a:srgbClr val="C9394A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外接数据库</a:t>
            </a:r>
            <a:endParaRPr lang="zh-CN" altLang="en-US" sz="4000" b="1" u="none" strike="noStrike" kern="100" cap="none" spc="0" baseline="0">
              <a:solidFill>
                <a:srgbClr val="C9394A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3" name="矩形"/>
          <p:cNvSpPr/>
          <p:nvPr>
            <p:custDataLst>
              <p:tags r:id="rId1"/>
            </p:custDataLst>
          </p:nvPr>
        </p:nvSpPr>
        <p:spPr>
          <a:xfrm>
            <a:off x="1271949" y="4653326"/>
            <a:ext cx="10972800" cy="677332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609600" indent="-342900" algn="just" eaLnBrk="0" fontAlgn="base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  <a:buChar char="u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"/>
          <p:cNvSpPr/>
          <p:nvPr/>
        </p:nvSpPr>
        <p:spPr>
          <a:xfrm>
            <a:off x="847725" y="3285490"/>
            <a:ext cx="10570845" cy="165925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# </a:t>
            </a:r>
            <a:r>
              <a:rPr lang="zh-CN" altLang="en-US" sz="2665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使用外接数据库</a:t>
            </a:r>
            <a:endParaRPr lang="zh-CN" sz="2665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r>
              <a:rPr lang="en-US" altLang="zh-CN" sz="2665" b="1" u="none" strike="noStrike" kern="100" cap="none" spc="0" baseline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Times New Roman" panose="02020603050405020304" charset="0"/>
                <a:sym typeface="+mn-ea"/>
              </a:rPr>
              <a:t>vela addon enable velaux dbType=mongodb dbURL=mongodb://&lt;MONGODB_USER&gt;:&lt;MONGODB_PASSWORD&gt;@&lt;MONGODB_URL&gt;</a:t>
            </a: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4" name="矩形"/>
          <p:cNvSpPr/>
          <p:nvPr/>
        </p:nvSpPr>
        <p:spPr>
          <a:xfrm>
            <a:off x="1609090" y="4808220"/>
            <a:ext cx="8890635" cy="1061085"/>
          </a:xfrm>
          <a:prstGeom prst="rect">
            <a:avLst/>
          </a:prstGeom>
          <a:noFill/>
          <a:ln w="9525" cap="flat" cmpd="sng">
            <a:noFill/>
            <a:prstDash val="solid"/>
            <a:miter/>
          </a:ln>
        </p:spPr>
        <p:txBody>
          <a:bodyPr vert="horz" wrap="square" lIns="121920" tIns="60960" rIns="121920" bIns="60960" anchor="ctr" anchorCtr="0"/>
          <a:p>
            <a:pPr marL="26670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Font typeface="Wingdings" panose="05000000000000000000" charset="0"/>
            </a:pPr>
            <a:endParaRPr lang="en-US" altLang="zh-CN" sz="2665" b="1" u="none" strike="noStrike" kern="100" cap="none" spc="0" baseline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2" grpId="0" animBg="1"/>
      <p:bldP spid="3" grpId="0" animBg="1"/>
      <p:bldP spid="4" grpId="0"/>
      <p:bldP spid="4" grpId="1"/>
      <p:bldP spid="91" grpId="0"/>
      <p:bldP spid="91" grpId="1"/>
      <p:bldP spid="6" grpId="0"/>
      <p:bldP spid="6" grpId="1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26.xml><?xml version="1.0" encoding="utf-8"?>
<p:tagLst xmlns:p="http://schemas.openxmlformats.org/presentationml/2006/main">
  <p:tag name="PA" val="v3.0.1"/>
</p:tagLst>
</file>

<file path=ppt/tags/tag27.xml><?xml version="1.0" encoding="utf-8"?>
<p:tagLst xmlns:p="http://schemas.openxmlformats.org/presentationml/2006/main">
  <p:tag name="PA" val="v3.0.1"/>
</p:tagLst>
</file>

<file path=ppt/tags/tag28.xml><?xml version="1.0" encoding="utf-8"?>
<p:tagLst xmlns:p="http://schemas.openxmlformats.org/presentationml/2006/main">
  <p:tag name="PA" val="v3.0.1"/>
</p:tagLst>
</file>

<file path=ppt/tags/tag29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30.xml><?xml version="1.0" encoding="utf-8"?>
<p:tagLst xmlns:p="http://schemas.openxmlformats.org/presentationml/2006/main">
  <p:tag name="PA" val="v3.0.1"/>
</p:tagLst>
</file>

<file path=ppt/tags/tag31.xml><?xml version="1.0" encoding="utf-8"?>
<p:tagLst xmlns:p="http://schemas.openxmlformats.org/presentationml/2006/main">
  <p:tag name="PA" val="v3.0.1"/>
</p:tagLst>
</file>

<file path=ppt/tags/tag32.xml><?xml version="1.0" encoding="utf-8"?>
<p:tagLst xmlns:p="http://schemas.openxmlformats.org/presentationml/2006/main">
  <p:tag name="PA" val="v3.0.1"/>
</p:tagLst>
</file>

<file path=ppt/tags/tag33.xml><?xml version="1.0" encoding="utf-8"?>
<p:tagLst xmlns:p="http://schemas.openxmlformats.org/presentationml/2006/main">
  <p:tag name="PA" val="v3.0.1"/>
</p:tagLst>
</file>

<file path=ppt/tags/tag34.xml><?xml version="1.0" encoding="utf-8"?>
<p:tagLst xmlns:p="http://schemas.openxmlformats.org/presentationml/2006/main">
  <p:tag name="PA" val="v3.0.1"/>
</p:tagLst>
</file>

<file path=ppt/tags/tag35.xml><?xml version="1.0" encoding="utf-8"?>
<p:tagLst xmlns:p="http://schemas.openxmlformats.org/presentationml/2006/main">
  <p:tag name="PA" val="v3.0.1"/>
</p:tagLst>
</file>

<file path=ppt/tags/tag36.xml><?xml version="1.0" encoding="utf-8"?>
<p:tagLst xmlns:p="http://schemas.openxmlformats.org/presentationml/2006/main">
  <p:tag name="PA" val="v3.0.1"/>
</p:tagLst>
</file>

<file path=ppt/tags/tag37.xml><?xml version="1.0" encoding="utf-8"?>
<p:tagLst xmlns:p="http://schemas.openxmlformats.org/presentationml/2006/main">
  <p:tag name="PA" val="v3.0.1"/>
</p:tagLst>
</file>

<file path=ppt/tags/tag38.xml><?xml version="1.0" encoding="utf-8"?>
<p:tagLst xmlns:p="http://schemas.openxmlformats.org/presentationml/2006/main">
  <p:tag name="PA" val="v3.0.1"/>
</p:tagLst>
</file>

<file path=ppt/tags/tag39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40.xml><?xml version="1.0" encoding="utf-8"?>
<p:tagLst xmlns:p="http://schemas.openxmlformats.org/presentationml/2006/main">
  <p:tag name="PA" val="v3.0.1"/>
</p:tagLst>
</file>

<file path=ppt/tags/tag41.xml><?xml version="1.0" encoding="utf-8"?>
<p:tagLst xmlns:p="http://schemas.openxmlformats.org/presentationml/2006/main">
  <p:tag name="PA" val="v3.0.1"/>
</p:tagLst>
</file>

<file path=ppt/tags/tag42.xml><?xml version="1.0" encoding="utf-8"?>
<p:tagLst xmlns:p="http://schemas.openxmlformats.org/presentationml/2006/main">
  <p:tag name="PA" val="v3.0.1"/>
</p:tagLst>
</file>

<file path=ppt/tags/tag43.xml><?xml version="1.0" encoding="utf-8"?>
<p:tagLst xmlns:p="http://schemas.openxmlformats.org/presentationml/2006/main">
  <p:tag name="PA" val="v3.0.1"/>
</p:tagLst>
</file>

<file path=ppt/tags/tag44.xml><?xml version="1.0" encoding="utf-8"?>
<p:tagLst xmlns:p="http://schemas.openxmlformats.org/presentationml/2006/main">
  <p:tag name="PA" val="v3.0.1"/>
</p:tagLst>
</file>

<file path=ppt/tags/tag45.xml><?xml version="1.0" encoding="utf-8"?>
<p:tagLst xmlns:p="http://schemas.openxmlformats.org/presentationml/2006/main">
  <p:tag name="PA" val="v3.0.1"/>
</p:tagLst>
</file>

<file path=ppt/tags/tag46.xml><?xml version="1.0" encoding="utf-8"?>
<p:tagLst xmlns:p="http://schemas.openxmlformats.org/presentationml/2006/main">
  <p:tag name="PA" val="v3.0.1"/>
</p:tagLst>
</file>

<file path=ppt/tags/tag47.xml><?xml version="1.0" encoding="utf-8"?>
<p:tagLst xmlns:p="http://schemas.openxmlformats.org/presentationml/2006/main">
  <p:tag name="PA" val="v3.0.1"/>
</p:tagLst>
</file>

<file path=ppt/tags/tag48.xml><?xml version="1.0" encoding="utf-8"?>
<p:tagLst xmlns:p="http://schemas.openxmlformats.org/presentationml/2006/main">
  <p:tag name="PA" val="v3.0.1"/>
</p:tagLst>
</file>

<file path=ppt/tags/tag49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PA" val="v3.0.1"/>
</p:tagLst>
</file>

<file path=ppt/tags/tag51.xml><?xml version="1.0" encoding="utf-8"?>
<p:tagLst xmlns:p="http://schemas.openxmlformats.org/presentationml/2006/main">
  <p:tag name="PA" val="v3.0.1"/>
</p:tagLst>
</file>

<file path=ppt/tags/tag52.xml><?xml version="1.0" encoding="utf-8"?>
<p:tagLst xmlns:p="http://schemas.openxmlformats.org/presentationml/2006/main">
  <p:tag name="PA" val="v3.0.1"/>
</p:tagLst>
</file>

<file path=ppt/tags/tag53.xml><?xml version="1.0" encoding="utf-8"?>
<p:tagLst xmlns:p="http://schemas.openxmlformats.org/presentationml/2006/main">
  <p:tag name="PA" val="v3.0.1"/>
</p:tagLst>
</file>

<file path=ppt/tags/tag54.xml><?xml version="1.0" encoding="utf-8"?>
<p:tagLst xmlns:p="http://schemas.openxmlformats.org/presentationml/2006/main">
  <p:tag name="PA" val="v3.0.1"/>
</p:tagLst>
</file>

<file path=ppt/tags/tag55.xml><?xml version="1.0" encoding="utf-8"?>
<p:tagLst xmlns:p="http://schemas.openxmlformats.org/presentationml/2006/main">
  <p:tag name="PA" val="v3.0.1"/>
</p:tagLst>
</file>

<file path=ppt/tags/tag56.xml><?xml version="1.0" encoding="utf-8"?>
<p:tagLst xmlns:p="http://schemas.openxmlformats.org/presentationml/2006/main">
  <p:tag name="PA" val="v3.0.1"/>
</p:tagLst>
</file>

<file path=ppt/tags/tag57.xml><?xml version="1.0" encoding="utf-8"?>
<p:tagLst xmlns:p="http://schemas.openxmlformats.org/presentationml/2006/main">
  <p:tag name="PA" val="v3.0.1"/>
</p:tagLst>
</file>

<file path=ppt/tags/tag58.xml><?xml version="1.0" encoding="utf-8"?>
<p:tagLst xmlns:p="http://schemas.openxmlformats.org/presentationml/2006/main">
  <p:tag name="PA" val="v3.0.1"/>
</p:tagLst>
</file>

<file path=ppt/tags/tag59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commondata" val="eyJoZGlkIjoiOTM1YTYwMjE3OGY5MjRjM2QyZDU1NmNkOGVmN2YxNzAifQ==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8668</Words>
  <Application>WPS 演示</Application>
  <PresentationFormat/>
  <Paragraphs>804</Paragraphs>
  <Slides>87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87</vt:i4>
      </vt:variant>
    </vt:vector>
  </HeadingPairs>
  <TitlesOfParts>
    <vt:vector size="100" baseType="lpstr">
      <vt:lpstr>Arial</vt:lpstr>
      <vt:lpstr>宋体</vt:lpstr>
      <vt:lpstr>Wingdings</vt:lpstr>
      <vt:lpstr>微软雅黑</vt:lpstr>
      <vt:lpstr>Meiryo</vt:lpstr>
      <vt:lpstr>方正兰亭黑简体</vt:lpstr>
      <vt:lpstr>Wingdings</vt:lpstr>
      <vt:lpstr>Times New Roman</vt:lpstr>
      <vt:lpstr>Calibri</vt:lpstr>
      <vt:lpstr>Yu Gothic UI</vt:lpstr>
      <vt:lpstr>Arial Unicode MS</vt:lpstr>
      <vt:lpstr>黑体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本章概述</dc:title>
  <dc:creator>yht</dc:creator>
  <cp:lastModifiedBy>WPS_1602225602</cp:lastModifiedBy>
  <cp:revision>176</cp:revision>
  <dcterms:created xsi:type="dcterms:W3CDTF">2024-01-08T10:07:00Z</dcterms:created>
  <dcterms:modified xsi:type="dcterms:W3CDTF">2024-07-25T09:03:13Z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2052-12.1.0.17147</vt:lpwstr>
  </property>
  <property fmtid="{D5CDD505-2E9C-101B-9397-08002B2CF9AE}" pid="3" name="ICV">
    <vt:lpwstr>A18B848A95E7470A8CF3A8439B910AA2_12</vt:lpwstr>
  </property>
</Properties>
</file>